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70" r:id="rId2"/>
  </p:sldIdLst>
  <p:sldSz cx="9144000" cy="6858000" type="letter"/>
  <p:notesSz cx="6918325" cy="92233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istin Moody" initials="KM" lastIdx="35" clrIdx="0"/>
  <p:cmAuthor id="1" name="Norvell, Travis" initials="NT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E3A3A3"/>
    <a:srgbClr val="FFEAEC"/>
    <a:srgbClr val="FFD5D4"/>
    <a:srgbClr val="990000"/>
    <a:srgbClr val="FFF5C9"/>
    <a:srgbClr val="FFCC00"/>
    <a:srgbClr val="FFE98B"/>
    <a:srgbClr val="FF66CC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79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8783" y="2"/>
            <a:ext cx="2997941" cy="462771"/>
          </a:xfrm>
          <a:prstGeom prst="rect">
            <a:avLst/>
          </a:prstGeom>
        </p:spPr>
        <p:txBody>
          <a:bodyPr vert="horz" lIns="92528" tIns="46264" rIns="92528" bIns="46264" rtlCol="0"/>
          <a:lstStyle>
            <a:lvl1pPr algn="r">
              <a:defRPr sz="1200"/>
            </a:lvl1pPr>
          </a:lstStyle>
          <a:p>
            <a:fld id="{B665D249-3778-416A-98C1-6C9215D76C3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84300" y="1154113"/>
            <a:ext cx="4149725" cy="3111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28" tIns="46264" rIns="92528" bIns="4626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1833" y="4438752"/>
            <a:ext cx="5534660" cy="3631703"/>
          </a:xfrm>
          <a:prstGeom prst="rect">
            <a:avLst/>
          </a:prstGeom>
        </p:spPr>
        <p:txBody>
          <a:bodyPr vert="horz" lIns="92528" tIns="46264" rIns="92528" bIns="4626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18783" y="8760606"/>
            <a:ext cx="2997941" cy="462770"/>
          </a:xfrm>
          <a:prstGeom prst="rect">
            <a:avLst/>
          </a:prstGeom>
        </p:spPr>
        <p:txBody>
          <a:bodyPr vert="horz" lIns="92528" tIns="46264" rIns="92528" bIns="46264" rtlCol="0" anchor="b"/>
          <a:lstStyle>
            <a:lvl1pPr algn="r">
              <a:defRPr sz="1200"/>
            </a:lvl1pPr>
          </a:lstStyle>
          <a:p>
            <a:fld id="{C315CF0F-7754-451D-81E9-5A14F2A7A2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379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4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8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2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5214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512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6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6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18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259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65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83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7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4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8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2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6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273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48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737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7"/>
            <a:ext cx="4629151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8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2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9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8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2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42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7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40CBBA-220A-447C-9114-73FBB77412C7}" type="datetimeFigureOut">
              <a:rPr lang="en-US" smtClean="0"/>
              <a:t>5/22/2019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2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FC533-356A-454F-A1AD-5FED9357B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647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37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8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Right Arrow 66"/>
          <p:cNvSpPr/>
          <p:nvPr/>
        </p:nvSpPr>
        <p:spPr>
          <a:xfrm>
            <a:off x="7175800" y="3764541"/>
            <a:ext cx="196550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3" name="Right Arrow 62"/>
          <p:cNvSpPr/>
          <p:nvPr/>
        </p:nvSpPr>
        <p:spPr>
          <a:xfrm>
            <a:off x="7194550" y="2445301"/>
            <a:ext cx="201124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9" name="Right Arrow 58"/>
          <p:cNvSpPr/>
          <p:nvPr/>
        </p:nvSpPr>
        <p:spPr>
          <a:xfrm>
            <a:off x="3463369" y="3697536"/>
            <a:ext cx="264081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F7C80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Right Arrow 53"/>
          <p:cNvSpPr/>
          <p:nvPr/>
        </p:nvSpPr>
        <p:spPr>
          <a:xfrm>
            <a:off x="3479800" y="2479613"/>
            <a:ext cx="228600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49884"/>
            <a:ext cx="9144000" cy="276999"/>
          </a:xfrm>
          <a:prstGeom prst="rect">
            <a:avLst/>
          </a:prstGeom>
          <a:solidFill>
            <a:srgbClr val="00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bg1"/>
                </a:solidFill>
                <a:latin typeface="Arial"/>
                <a:cs typeface="Arial"/>
              </a:rPr>
              <a:t>Joseph Humphries Elementary School Strategic Plan (South Atlanta Cluster</a:t>
            </a:r>
            <a:r>
              <a:rPr lang="en-US" sz="1200" dirty="0">
                <a:solidFill>
                  <a:schemeClr val="bg1"/>
                </a:solidFill>
                <a:latin typeface="Arial"/>
                <a:cs typeface="Arial"/>
              </a:rPr>
              <a:t>)</a:t>
            </a:r>
          </a:p>
        </p:txBody>
      </p:sp>
      <p:sp>
        <p:nvSpPr>
          <p:cNvPr id="38" name="Rounded Rectangle 37"/>
          <p:cNvSpPr/>
          <p:nvPr/>
        </p:nvSpPr>
        <p:spPr>
          <a:xfrm>
            <a:off x="795728" y="3422650"/>
            <a:ext cx="2634078" cy="800100"/>
          </a:xfrm>
          <a:prstGeom prst="rect">
            <a:avLst/>
          </a:prstGeom>
          <a:solidFill>
            <a:srgbClr val="FFD5D5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25"/>
              </a:spcAft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  <a:p>
            <a:pPr marL="228600" indent="-228600">
              <a:buAutoNum type="arabicPeriod"/>
              <a:defRPr/>
            </a:pPr>
            <a:r>
              <a:rPr lang="en-US" sz="750" b="1" dirty="0" smtClean="0">
                <a:solidFill>
                  <a:prstClr val="black"/>
                </a:solidFill>
                <a:latin typeface="Arial"/>
                <a:cs typeface="Arial"/>
              </a:rPr>
              <a:t>Build teacher capacity in core content areas,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prstClr val="black"/>
                </a:solidFill>
                <a:latin typeface="Arial"/>
                <a:cs typeface="Arial"/>
              </a:rPr>
              <a:t>       particularly reading, math, and science</a:t>
            </a:r>
          </a:p>
          <a:p>
            <a:pPr marL="228600" indent="-228600">
              <a:buAutoNum type="arabicPeriod" startAt="4"/>
              <a:defRPr/>
            </a:pPr>
            <a:endParaRPr lang="en-US" sz="750" b="1" dirty="0">
              <a:solidFill>
                <a:prstClr val="black"/>
              </a:solidFill>
              <a:latin typeface="Arial"/>
              <a:cs typeface="Arial"/>
            </a:endParaRPr>
          </a:p>
          <a:p>
            <a:pPr marL="228600" indent="-228600">
              <a:buAutoNum type="arabicPeriod" startAt="2"/>
              <a:defRPr/>
            </a:pPr>
            <a:r>
              <a:rPr lang="en-US" sz="750" b="1" dirty="0" smtClean="0">
                <a:solidFill>
                  <a:prstClr val="black"/>
                </a:solidFill>
                <a:latin typeface="Arial"/>
                <a:cs typeface="Arial"/>
              </a:rPr>
              <a:t>Recommend high- quality staff for vacant</a:t>
            </a:r>
          </a:p>
          <a:p>
            <a:pPr>
              <a:defRPr/>
            </a:pPr>
            <a:r>
              <a:rPr lang="en-US" sz="750" b="1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prstClr val="black"/>
                </a:solidFill>
                <a:latin typeface="Arial"/>
                <a:cs typeface="Arial"/>
              </a:rPr>
              <a:t>       positions</a:t>
            </a:r>
            <a:endParaRPr lang="en-US" sz="75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585038" y="1870652"/>
            <a:ext cx="1023036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Priorities</a:t>
            </a:r>
          </a:p>
        </p:txBody>
      </p:sp>
      <p:sp>
        <p:nvSpPr>
          <p:cNvPr id="45" name="Rectangle 44"/>
          <p:cNvSpPr/>
          <p:nvPr/>
        </p:nvSpPr>
        <p:spPr>
          <a:xfrm>
            <a:off x="3753065" y="3348933"/>
            <a:ext cx="3403385" cy="1077017"/>
          </a:xfrm>
          <a:prstGeom prst="rect">
            <a:avLst/>
          </a:prstGeom>
          <a:solidFill>
            <a:srgbClr val="FFEAEC"/>
          </a:solidFill>
          <a:ln w="25400" cap="flat" cmpd="sng" algn="ctr">
            <a:solidFill>
              <a:srgbClr val="E3A3A3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Provide targeted professional learning opportunities focused on the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    implementation of standards and STEM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Implement intentional vertical and horizontal alignment collaboration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    throughout school and cluster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Provide targeted professional learning opportunities focused on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     mathematics, reading and writing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Increase reading, math, and science endorsements and certifications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Implement criteria for hiring: staff recommendations, modeling a student lesson, student data review and reference check</a:t>
            </a: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lvl="0" algn="ctr"/>
            <a:endParaRPr lang="en-US" sz="70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89378" y="2109597"/>
            <a:ext cx="2642494" cy="1198753"/>
          </a:xfrm>
          <a:prstGeom prst="rect">
            <a:avLst/>
          </a:prstGeom>
          <a:solidFill>
            <a:srgbClr val="FFE98B"/>
          </a:solidFill>
          <a:ln w="25400" cap="flat" cmpd="sng" algn="ctr">
            <a:solidFill>
              <a:srgbClr val="FFC000"/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225"/>
              </a:spcAft>
              <a:buAutoNum type="arabicPeriod"/>
            </a:pP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Improve the percent of students achieving at the</a:t>
            </a:r>
          </a:p>
          <a:p>
            <a:pPr>
              <a:spcAft>
                <a:spcPts val="225"/>
              </a:spcAft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       proficient and distinguished level on Georgia</a:t>
            </a:r>
          </a:p>
          <a:p>
            <a:pPr>
              <a:spcAft>
                <a:spcPts val="225"/>
              </a:spcAft>
            </a:pP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        Milestones Assessment.</a:t>
            </a:r>
          </a:p>
          <a:p>
            <a:pPr marL="228600" indent="-228600">
              <a:spcAft>
                <a:spcPts val="225"/>
              </a:spcAft>
              <a:buAutoNum type="arabicPeriod" startAt="2"/>
            </a:pP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Increase the number of students meeting high</a:t>
            </a:r>
          </a:p>
          <a:p>
            <a:pPr>
              <a:spcAft>
                <a:spcPts val="225"/>
              </a:spcAft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       growth </a:t>
            </a:r>
          </a:p>
          <a:p>
            <a:pPr>
              <a:spcAft>
                <a:spcPts val="225"/>
              </a:spcAft>
            </a:pP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3.     Increase student </a:t>
            </a:r>
            <a:r>
              <a:rPr lang="en-US" sz="750" b="1" dirty="0" err="1" smtClean="0">
                <a:solidFill>
                  <a:srgbClr val="000000"/>
                </a:solidFill>
                <a:latin typeface="Arial"/>
                <a:cs typeface="Arial"/>
              </a:rPr>
              <a:t>Lexile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 levels</a:t>
            </a:r>
          </a:p>
          <a:p>
            <a:pPr marL="228600" indent="-228600">
              <a:spcAft>
                <a:spcPts val="225"/>
              </a:spcAft>
              <a:buAutoNum type="arabicPlain" startAt="4"/>
            </a:pP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Implement STEM program model and STEM</a:t>
            </a:r>
          </a:p>
          <a:p>
            <a:pPr>
              <a:spcAft>
                <a:spcPts val="225"/>
              </a:spcAft>
            </a:pP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      </a:t>
            </a:r>
            <a:r>
              <a:rPr lang="en-US" sz="750" b="1" dirty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srgbClr val="000000"/>
                </a:solidFill>
                <a:latin typeface="Arial"/>
                <a:cs typeface="Arial"/>
              </a:rPr>
              <a:t>certification</a:t>
            </a:r>
          </a:p>
          <a:p>
            <a:pPr marL="228600" indent="-228600">
              <a:spcAft>
                <a:spcPts val="225"/>
              </a:spcAft>
              <a:buFont typeface="+mj-lt"/>
              <a:buAutoNum type="arabicPeriod"/>
            </a:pPr>
            <a:endParaRPr lang="en-US" sz="75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60" name="Rectangle 59"/>
          <p:cNvSpPr/>
          <p:nvPr/>
        </p:nvSpPr>
        <p:spPr>
          <a:xfrm>
            <a:off x="4927443" y="1852313"/>
            <a:ext cx="1077539" cy="3577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825" b="1" dirty="0">
                <a:latin typeface="Arial"/>
                <a:cs typeface="Arial"/>
              </a:rPr>
              <a:t>School Strategies</a:t>
            </a:r>
          </a:p>
          <a:p>
            <a:endParaRPr lang="en-US" sz="900" b="1" dirty="0"/>
          </a:p>
        </p:txBody>
      </p:sp>
      <p:sp>
        <p:nvSpPr>
          <p:cNvPr id="9" name="Rectangle 8"/>
          <p:cNvSpPr/>
          <p:nvPr/>
        </p:nvSpPr>
        <p:spPr>
          <a:xfrm>
            <a:off x="3749991" y="2133600"/>
            <a:ext cx="3407425" cy="1130300"/>
          </a:xfrm>
          <a:prstGeom prst="rect">
            <a:avLst/>
          </a:prstGeom>
          <a:solidFill>
            <a:srgbClr val="FFF5C9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/>
              <a:buChar char="•"/>
            </a:pP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remediation and acceleration as indicated by data 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writing across the curriculum opportunities 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balanced literacy block to improve student comprehension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a school-wide Accelerated Reader (AR) initiative 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Incorporate manipulatives and visuals to enhance concrete understanding of abstract math concepts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 the Engineering Design Process across subject areas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Recognize and celebrate increases</a:t>
            </a: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ctr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218146" y="557323"/>
            <a:ext cx="2648292" cy="946048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With a caring culture of trust and collaboration, every student will graduate ready for college and career.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high-performing </a:t>
            </a:r>
            <a:r>
              <a:rPr lang="en-US" sz="800" dirty="0">
                <a:solidFill>
                  <a:schemeClr val="tx1"/>
                </a:solidFill>
                <a:latin typeface="Arial"/>
                <a:cs typeface="Arial"/>
              </a:rPr>
              <a:t>s</a:t>
            </a: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chool district where students love to learn, educators inspire, families engage and the community trusts the system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 cstate="email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backgroundMark x1="23242" y1="35352" x2="23242" y2="35352"/>
                        <a14:backgroundMark x1="81641" y1="38672" x2="81641" y2="38672"/>
                        <a14:backgroundMark x1="69336" y1="88477" x2="69336" y2="8847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5762" y="3478738"/>
            <a:ext cx="468279" cy="468279"/>
          </a:xfrm>
          <a:prstGeom prst="rect">
            <a:avLst/>
          </a:prstGeom>
        </p:spPr>
      </p:pic>
      <p:pic>
        <p:nvPicPr>
          <p:cNvPr id="46" name="Picture 14" descr="http://www.iconsplace.com/icons/preview/orange/graduation-cap-256.pn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02226" y="2652319"/>
            <a:ext cx="442513" cy="44251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Rectangle 46"/>
          <p:cNvSpPr/>
          <p:nvPr/>
        </p:nvSpPr>
        <p:spPr>
          <a:xfrm>
            <a:off x="49640" y="3024553"/>
            <a:ext cx="71525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Academic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Program</a:t>
            </a:r>
          </a:p>
        </p:txBody>
      </p:sp>
      <p:sp>
        <p:nvSpPr>
          <p:cNvPr id="48" name="Rectangle 47"/>
          <p:cNvSpPr/>
          <p:nvPr/>
        </p:nvSpPr>
        <p:spPr>
          <a:xfrm>
            <a:off x="-57150" y="3915267"/>
            <a:ext cx="832279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Talent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Management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762187" y="314759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District Mission &amp; Vision</a:t>
            </a:r>
          </a:p>
        </p:txBody>
      </p:sp>
      <p:sp>
        <p:nvSpPr>
          <p:cNvPr id="62" name="Rounded Rectangle 61"/>
          <p:cNvSpPr/>
          <p:nvPr/>
        </p:nvSpPr>
        <p:spPr>
          <a:xfrm>
            <a:off x="3193974" y="535347"/>
            <a:ext cx="2659192" cy="931776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To cultivate a universal culture of excellence through collaboration, academic achievement, personal responsibility, respect and a commitment to service.</a:t>
            </a:r>
          </a:p>
          <a:p>
            <a:pPr lvl="0" algn="ctr">
              <a:lnSpc>
                <a:spcPct val="110000"/>
              </a:lnSpc>
              <a:defRPr/>
            </a:pP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A high- performing cluster where every students graduate with college and career readiness.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03865" y="308684"/>
            <a:ext cx="1422184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Cluster Mission &amp; Vision</a:t>
            </a:r>
          </a:p>
        </p:txBody>
      </p:sp>
      <p:sp>
        <p:nvSpPr>
          <p:cNvPr id="71" name="Rounded Rectangle 70"/>
          <p:cNvSpPr/>
          <p:nvPr/>
        </p:nvSpPr>
        <p:spPr>
          <a:xfrm>
            <a:off x="6222741" y="551935"/>
            <a:ext cx="2581289" cy="930474"/>
          </a:xfrm>
          <a:prstGeom prst="roundRect">
            <a:avLst/>
          </a:prstGeom>
          <a:solidFill>
            <a:schemeClr val="accent5">
              <a:lumMod val="20000"/>
              <a:lumOff val="80000"/>
              <a:alpha val="40000"/>
            </a:schemeClr>
          </a:solidFill>
          <a:ln>
            <a:solidFill>
              <a:srgbClr val="00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Our mission is to work collaboratively with families and community members to provide all students foundational preparation for college and career readiness.</a:t>
            </a:r>
          </a:p>
          <a:p>
            <a:pPr lvl="0" algn="ctr">
              <a:lnSpc>
                <a:spcPct val="110000"/>
              </a:lnSpc>
              <a:defRPr/>
            </a:pPr>
            <a:r>
              <a:rPr lang="en-US" sz="800" dirty="0" smtClean="0">
                <a:solidFill>
                  <a:schemeClr val="tx1"/>
                </a:solidFill>
                <a:latin typeface="Arial"/>
                <a:cs typeface="Arial"/>
              </a:rPr>
              <a:t>Our vision is to develop critical thinkers and active learners who continuously reflect upon their knowledge.</a:t>
            </a:r>
            <a:endParaRPr lang="en-US" sz="8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6801150" y="317006"/>
            <a:ext cx="1407758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School Mission &amp; Vision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7716873" y="1759543"/>
            <a:ext cx="1087157" cy="34624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Key Performance 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Measures</a:t>
            </a:r>
          </a:p>
        </p:txBody>
      </p:sp>
      <p:sp>
        <p:nvSpPr>
          <p:cNvPr id="75" name="Rectangle 74"/>
          <p:cNvSpPr/>
          <p:nvPr/>
        </p:nvSpPr>
        <p:spPr>
          <a:xfrm>
            <a:off x="7406217" y="2095500"/>
            <a:ext cx="1658872" cy="4591050"/>
          </a:xfrm>
          <a:prstGeom prst="rect">
            <a:avLst/>
          </a:prstGeom>
          <a:solidFill>
            <a:schemeClr val="bg1"/>
          </a:solidFill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lvl="0" indent="-171450">
              <a:buFont typeface="Arial"/>
              <a:buChar char="•"/>
            </a:pP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/>
              <a:buChar char="•"/>
            </a:pP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ELA, Math, &amp; Science Performance in “Proficient” and “ Distinguished” categories on Milestones EOG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Progress (percent of students’ meeting typical or high growth on Milestone EOG’s)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students’ scaled scores on STAR Reading, Early Literacy, and Mathematics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TKES - Teacher Effective Measure (TEM scores)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Progress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(percent of students meeting typical or high growth on Milestones EOG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Results of Student Perceptions on School Climate Survey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Feedback from Classroom Observations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</a:t>
            </a: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School Partnerships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Number of Projects Produced during STEM </a:t>
            </a:r>
            <a:r>
              <a:rPr lang="en-US" sz="700" dirty="0" smtClean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Days</a:t>
            </a:r>
          </a:p>
          <a:p>
            <a:endParaRPr lang="en-US" sz="700" dirty="0" smtClean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Student Attendance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Culture Climate Survey Scores for Students Getting Along with Other Students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 Climate Survey scores for teachers’ perceptions of student behavior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7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sz="80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958170" y="1562652"/>
            <a:ext cx="4969629" cy="2192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Signature Program: </a:t>
            </a:r>
            <a:r>
              <a:rPr lang="en-US" sz="825" b="1" dirty="0" smtClean="0">
                <a:latin typeface="Arial"/>
                <a:cs typeface="Arial"/>
              </a:rPr>
              <a:t>____Science, Technology, Engineering and Mathematics (STEM)______</a:t>
            </a:r>
            <a:endParaRPr lang="en-US" sz="825" b="1" dirty="0">
              <a:latin typeface="Arial"/>
              <a:cs typeface="Arial"/>
            </a:endParaRPr>
          </a:p>
        </p:txBody>
      </p:sp>
      <p:sp>
        <p:nvSpPr>
          <p:cNvPr id="81" name="Right Arrow 80"/>
          <p:cNvSpPr/>
          <p:nvPr/>
        </p:nvSpPr>
        <p:spPr>
          <a:xfrm rot="16200000">
            <a:off x="8134243" y="1495424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rgbClr val="F79646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2" name="Right Arrow 81"/>
          <p:cNvSpPr/>
          <p:nvPr/>
        </p:nvSpPr>
        <p:spPr>
          <a:xfrm rot="10800000">
            <a:off x="5878774" y="770393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3" name="Right Arrow 82"/>
          <p:cNvSpPr/>
          <p:nvPr/>
        </p:nvSpPr>
        <p:spPr>
          <a:xfrm rot="10800000">
            <a:off x="2886152" y="768215"/>
            <a:ext cx="252415" cy="257661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5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9" name="Rounded Rectangle 38"/>
          <p:cNvSpPr/>
          <p:nvPr/>
        </p:nvSpPr>
        <p:spPr>
          <a:xfrm>
            <a:off x="806450" y="4526600"/>
            <a:ext cx="2609813" cy="104566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spcAft>
                <a:spcPts val="225"/>
              </a:spcAft>
              <a:buAutoNum type="arabicPeriod"/>
            </a:pPr>
            <a:r>
              <a:rPr lang="en-US" sz="750" b="1" dirty="0" smtClean="0">
                <a:solidFill>
                  <a:schemeClr val="tx1"/>
                </a:solidFill>
                <a:latin typeface="Arial"/>
                <a:cs typeface="Arial"/>
              </a:rPr>
              <a:t>Build systems to promote social and emotional</a:t>
            </a:r>
          </a:p>
          <a:p>
            <a:pPr>
              <a:spcAft>
                <a:spcPts val="225"/>
              </a:spcAft>
            </a:pPr>
            <a:r>
              <a:rPr lang="en-US" sz="7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schemeClr val="tx1"/>
                </a:solidFill>
                <a:latin typeface="Arial"/>
                <a:cs typeface="Arial"/>
              </a:rPr>
              <a:t>       awareness of students</a:t>
            </a:r>
            <a:endParaRPr lang="en-US" sz="750" b="1" dirty="0">
              <a:solidFill>
                <a:schemeClr val="tx1"/>
              </a:solidFill>
              <a:latin typeface="Arial"/>
              <a:cs typeface="Arial"/>
            </a:endParaRPr>
          </a:p>
          <a:p>
            <a:pPr marL="228600" indent="-228600">
              <a:spcAft>
                <a:spcPts val="225"/>
              </a:spcAft>
              <a:buAutoNum type="arabicPeriod" startAt="2"/>
            </a:pPr>
            <a:r>
              <a:rPr lang="en-US" sz="750" b="1" dirty="0" smtClean="0">
                <a:solidFill>
                  <a:schemeClr val="tx1"/>
                </a:solidFill>
                <a:latin typeface="Arial"/>
                <a:cs typeface="Arial"/>
              </a:rPr>
              <a:t>Build systems and resources to support STEM</a:t>
            </a:r>
          </a:p>
          <a:p>
            <a:pPr>
              <a:spcAft>
                <a:spcPts val="225"/>
              </a:spcAft>
            </a:pPr>
            <a:r>
              <a:rPr lang="en-US" sz="750" b="1" dirty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750" b="1" dirty="0" smtClean="0">
                <a:solidFill>
                  <a:schemeClr val="tx1"/>
                </a:solidFill>
                <a:latin typeface="Arial"/>
                <a:cs typeface="Arial"/>
              </a:rPr>
              <a:t>       implementation</a:t>
            </a:r>
            <a:endParaRPr lang="en-US" sz="75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716663" y="4546600"/>
            <a:ext cx="3427749" cy="98425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25400" cap="flat" cmpd="sng" algn="ctr">
            <a:solidFill>
              <a:schemeClr val="accent6"/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endParaRPr lang="en-US" sz="700" dirty="0" smtClean="0">
              <a:solidFill>
                <a:sysClr val="windowText" lastClr="000000"/>
              </a:solidFill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</a:endParaRP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Develop business and education partnerships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Use wrap-around services to assist students and their families with emotional, </a:t>
            </a:r>
          </a:p>
          <a:p>
            <a:pPr lvl="0"/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      mental, and physiological needs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Implement Social and Emotional Learning (SEL) for school staff, students, and parents </a:t>
            </a:r>
            <a:endParaRPr lang="en-US" sz="700" dirty="0" smtClean="0">
              <a:solidFill>
                <a:sysClr val="windowText" lastClr="000000"/>
              </a:solidFill>
              <a:latin typeface="Arial"/>
              <a:cs typeface="Arial"/>
            </a:endParaRP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Facilitate the process of obtaining STEM certification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Build </a:t>
            </a:r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staff and community knowledge and support for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STEM</a:t>
            </a:r>
          </a:p>
          <a:p>
            <a:pPr lvl="0"/>
            <a:endParaRPr lang="en-US" sz="700" dirty="0" smtClean="0">
              <a:solidFill>
                <a:sysClr val="windowText" lastClr="000000"/>
              </a:solidFill>
            </a:endParaRPr>
          </a:p>
          <a:p>
            <a:pPr lvl="0"/>
            <a:endParaRPr lang="en-US" sz="700" dirty="0" smtClean="0">
              <a:solidFill>
                <a:sysClr val="windowText" lastClr="000000"/>
              </a:solidFill>
            </a:endParaRPr>
          </a:p>
          <a:p>
            <a:pPr lvl="0"/>
            <a:endParaRPr lang="en-US" sz="700" dirty="0">
              <a:solidFill>
                <a:sysClr val="windowText" lastClr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727105" y="5600700"/>
            <a:ext cx="3410957" cy="990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0" indent="-171450">
              <a:buFont typeface="Arial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Design and implement behavior goals for all  students to promote positive </a:t>
            </a:r>
          </a:p>
          <a:p>
            <a:pPr lvl="0"/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     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 interactions </a:t>
            </a:r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with adults and peers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Build parent capacity to understand student academic, attendance &amp; behavior expectations 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Increase effective communication to stakeholders </a:t>
            </a:r>
          </a:p>
          <a:p>
            <a:pPr marL="171450" lvl="0" indent="-171450">
              <a:buFont typeface="Arial"/>
              <a:buChar char="•"/>
            </a:pP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Provide a warm &amp; welcoming school environment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>
                <a:solidFill>
                  <a:sysClr val="windowText" lastClr="000000"/>
                </a:solidFill>
                <a:latin typeface="Arial"/>
                <a:cs typeface="Arial"/>
              </a:rPr>
              <a:t>Implement student attendance initiative to decrease chronic absenteeism, recognize and celebrate </a:t>
            </a:r>
            <a:r>
              <a:rPr lang="en-US" sz="700" dirty="0" smtClean="0">
                <a:solidFill>
                  <a:sysClr val="windowText" lastClr="000000"/>
                </a:solidFill>
                <a:latin typeface="Arial"/>
                <a:cs typeface="Arial"/>
              </a:rPr>
              <a:t>attendance</a:t>
            </a:r>
            <a:endParaRPr lang="en-US" sz="70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  <p:sp>
        <p:nvSpPr>
          <p:cNvPr id="32" name="Rounded Rectangle 39"/>
          <p:cNvSpPr/>
          <p:nvPr/>
        </p:nvSpPr>
        <p:spPr>
          <a:xfrm>
            <a:off x="793750" y="5658969"/>
            <a:ext cx="2597286" cy="925981"/>
          </a:xfrm>
          <a:prstGeom prst="rect">
            <a:avLst/>
          </a:prstGeom>
          <a:solidFill>
            <a:schemeClr val="bg1">
              <a:lumMod val="75000"/>
            </a:schemeClr>
          </a:solidFill>
          <a:ln w="2540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vert="horz" rtlCol="0" anchor="t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buAutoNum type="arabicPeriod"/>
              <a:defRPr/>
            </a:pPr>
            <a:r>
              <a:rPr lang="en-US" sz="750" b="1" dirty="0" smtClean="0">
                <a:solidFill>
                  <a:prstClr val="black"/>
                </a:solidFill>
                <a:latin typeface="Arial"/>
                <a:cs typeface="Arial"/>
              </a:rPr>
              <a:t>Develop a positive, informed and engaged school culture</a:t>
            </a:r>
          </a:p>
          <a:p>
            <a:pPr>
              <a:defRPr/>
            </a:pPr>
            <a:endParaRPr lang="en-US" sz="750" b="1" dirty="0">
              <a:solidFill>
                <a:prstClr val="black"/>
              </a:solidFill>
              <a:latin typeface="Calibri"/>
            </a:endParaRPr>
          </a:p>
          <a:p>
            <a:pPr marL="228600" indent="-228600">
              <a:buAutoNum type="arabicPeriod" startAt="2"/>
              <a:defRPr/>
            </a:pPr>
            <a:r>
              <a:rPr lang="en-US" sz="750" b="1" dirty="0" smtClean="0">
                <a:solidFill>
                  <a:prstClr val="black"/>
                </a:solidFill>
                <a:latin typeface="Arial"/>
                <a:cs typeface="Arial"/>
              </a:rPr>
              <a:t>Increase student attendance and target individual chronic absenteeism </a:t>
            </a:r>
            <a:endParaRPr lang="en-US" sz="750" b="1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pic>
        <p:nvPicPr>
          <p:cNvPr id="36" name="Picture 35"/>
          <p:cNvPicPr>
            <a:picLocks noChangeAspect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1"/>
          <a:stretch/>
        </p:blipFill>
        <p:spPr>
          <a:xfrm>
            <a:off x="222886" y="4538626"/>
            <a:ext cx="367706" cy="327084"/>
          </a:xfrm>
          <a:prstGeom prst="rect">
            <a:avLst/>
          </a:prstGeom>
        </p:spPr>
      </p:pic>
      <p:sp>
        <p:nvSpPr>
          <p:cNvPr id="37" name="Rectangle 36"/>
          <p:cNvSpPr/>
          <p:nvPr/>
        </p:nvSpPr>
        <p:spPr>
          <a:xfrm>
            <a:off x="55397" y="4907035"/>
            <a:ext cx="728084" cy="34624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Systems &amp;</a:t>
            </a:r>
          </a:p>
          <a:p>
            <a:pPr algn="ctr"/>
            <a:r>
              <a:rPr lang="en-US" sz="825" b="1" dirty="0">
                <a:latin typeface="Arial"/>
                <a:cs typeface="Arial"/>
              </a:rPr>
              <a:t>Resources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77850" y="58420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1194" y="5649432"/>
            <a:ext cx="248330" cy="265496"/>
          </a:xfrm>
          <a:prstGeom prst="rect">
            <a:avLst/>
          </a:prstGeom>
        </p:spPr>
      </p:pic>
      <p:sp>
        <p:nvSpPr>
          <p:cNvPr id="40" name="Rectangle 39"/>
          <p:cNvSpPr/>
          <p:nvPr/>
        </p:nvSpPr>
        <p:spPr>
          <a:xfrm>
            <a:off x="126701" y="5898735"/>
            <a:ext cx="554960" cy="2192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25" b="1" dirty="0">
                <a:latin typeface="Arial"/>
                <a:cs typeface="Arial"/>
              </a:rPr>
              <a:t>Culture</a:t>
            </a:r>
          </a:p>
        </p:txBody>
      </p:sp>
      <p:sp>
        <p:nvSpPr>
          <p:cNvPr id="41" name="Right Arrow 40"/>
          <p:cNvSpPr/>
          <p:nvPr/>
        </p:nvSpPr>
        <p:spPr>
          <a:xfrm>
            <a:off x="3428704" y="5781475"/>
            <a:ext cx="298746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2" name="Right Arrow 41"/>
          <p:cNvSpPr/>
          <p:nvPr/>
        </p:nvSpPr>
        <p:spPr>
          <a:xfrm>
            <a:off x="3441404" y="4897238"/>
            <a:ext cx="279696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3" name="Right Arrow 42"/>
          <p:cNvSpPr/>
          <p:nvPr/>
        </p:nvSpPr>
        <p:spPr>
          <a:xfrm>
            <a:off x="7181554" y="4827388"/>
            <a:ext cx="209846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accent6">
                <a:lumMod val="75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4" name="Right Arrow 43"/>
          <p:cNvSpPr/>
          <p:nvPr/>
        </p:nvSpPr>
        <p:spPr>
          <a:xfrm>
            <a:off x="7175500" y="5743375"/>
            <a:ext cx="203200" cy="254168"/>
          </a:xfrm>
          <a:prstGeom prst="rightArrow">
            <a:avLst/>
          </a:prstGeom>
          <a:solidFill>
            <a:sysClr val="window" lastClr="FFFFFF"/>
          </a:solidFill>
          <a:ln w="25400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US" sz="1013" kern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93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30550</TotalTime>
  <Words>628</Words>
  <Application>Microsoft Office PowerPoint</Application>
  <PresentationFormat>Letter Paper (8.5x11 in)</PresentationFormat>
  <Paragraphs>107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Atlanta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Norvell, Travis</dc:creator>
  <cp:lastModifiedBy>McNamee, Tamika</cp:lastModifiedBy>
  <cp:revision>323</cp:revision>
  <cp:lastPrinted>2017-12-12T19:47:52Z</cp:lastPrinted>
  <dcterms:created xsi:type="dcterms:W3CDTF">2015-11-10T14:08:41Z</dcterms:created>
  <dcterms:modified xsi:type="dcterms:W3CDTF">2019-05-22T12:20:16Z</dcterms:modified>
</cp:coreProperties>
</file>